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5"/>
  </p:normalViewPr>
  <p:slideViewPr>
    <p:cSldViewPr snapToGrid="0" snapToObjects="1">
      <p:cViewPr varScale="1">
        <p:scale>
          <a:sx n="107" d="100"/>
          <a:sy n="107" d="100"/>
        </p:scale>
        <p:origin x="200" y="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C70AB-862A-6F4A-B22C-85639B9592D3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57B26-B2A5-3B43-8D55-CC59313A2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3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0B1B9-B5A9-4440-ABEF-31D1FBAE78B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46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CF27-DFDB-B54F-A562-09245BC00719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7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3E13-9C73-784D-B2BA-F9097687EEC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12E1-ADE9-1844-BD91-C159443C2D82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2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FCCDA-5356-1F4C-ADD0-90EE9AAF2C9D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0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DD29-7CB2-7F41-853A-652A35A2100A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6D30-B176-A54F-AE72-2AA64CB47762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6B6-FFA8-9248-86D1-3C16E8CB576F}" type="datetime1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C639D-189F-E044-92AB-822EBAB47212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4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686E-C666-DF4D-8963-FC8D2239FC04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2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175F-F591-8948-A554-C4C55555CF27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5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52E0E-6677-6D44-9613-4955563024B4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5DDE1-6F33-3B4F-916F-C852A3A882A6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5268-2810-5A46-B648-169386B1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0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jun-wang-1@uiowa.edu" TargetMode="External"/><Relationship Id="rId4" Type="http://schemas.openxmlformats.org/officeDocument/2006/relationships/hyperlink" Target="mailto:xiaoguang-xu@uiowa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roma.uiowa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rs.earthdata.nasa.gov/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dsweb.modaps.eosdis.nasa.gov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9800" y="2092564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Steps for searching fires data from MODIS</a:t>
            </a:r>
            <a:endParaRPr lang="en-US" sz="3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62200" y="3714989"/>
            <a:ext cx="7772400" cy="1156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B</a:t>
            </a:r>
            <a:r>
              <a:rPr lang="en-US" sz="2600" dirty="0"/>
              <a:t>y: </a:t>
            </a:r>
            <a:r>
              <a:rPr lang="en-US" sz="2600" dirty="0" smtClean="0"/>
              <a:t>Dr</a:t>
            </a:r>
            <a:r>
              <a:rPr lang="en-US" sz="2600" dirty="0"/>
              <a:t>. Jun </a:t>
            </a:r>
            <a:r>
              <a:rPr lang="en-US" sz="2600" dirty="0" smtClean="0"/>
              <a:t>Wang &amp; </a:t>
            </a:r>
            <a:r>
              <a:rPr lang="en-US" sz="2600" dirty="0"/>
              <a:t>Dr. Lorena Castro </a:t>
            </a:r>
            <a:r>
              <a:rPr lang="en-US" sz="2600" dirty="0" err="1" smtClean="0"/>
              <a:t>García</a:t>
            </a:r>
            <a:endParaRPr lang="en-US" sz="26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514600" y="5569857"/>
            <a:ext cx="7772400" cy="587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 smtClean="0"/>
              <a:t>July 10, </a:t>
            </a:r>
            <a:r>
              <a:rPr lang="en-US" sz="2600" dirty="0"/>
              <a:t>2017</a:t>
            </a:r>
            <a:endParaRPr lang="en-US" sz="2600" dirty="0"/>
          </a:p>
        </p:txBody>
      </p:sp>
      <p:cxnSp>
        <p:nvCxnSpPr>
          <p:cNvPr id="9" name="Conector recto 8"/>
          <p:cNvCxnSpPr/>
          <p:nvPr/>
        </p:nvCxnSpPr>
        <p:spPr bwMode="auto">
          <a:xfrm>
            <a:off x="1524000" y="222189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 bwMode="auto">
          <a:xfrm>
            <a:off x="1524000" y="351878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 descr="coe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74" y="309372"/>
            <a:ext cx="3592426" cy="13874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3630D-231B-1D48-90A5-CDD4D0C2B3C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3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18" y="452274"/>
            <a:ext cx="318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Contact information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470285" y="1327076"/>
            <a:ext cx="640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Jun Wang, Professor, Univ. of Iowa; </a:t>
            </a:r>
            <a:endParaRPr lang="en-US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Phone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: 319-353-4483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Center for Global and Regional Environmental Research &amp;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Dept. of Chemical and Biochemical Engineering &amp;</a:t>
            </a: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Interdisciplinary Graduate Program in </a:t>
            </a:r>
            <a:r>
              <a:rPr lang="en-US" dirty="0" err="1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GeoInformatics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4133 </a:t>
            </a:r>
            <a:r>
              <a:rPr lang="en-US" dirty="0" err="1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Seamans</a:t>
            </a:r>
            <a:r>
              <a:rPr lang="en-US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 Center, Iowa City, IA 52242-1503</a:t>
            </a:r>
          </a:p>
          <a:p>
            <a:r>
              <a:rPr lang="en-US" u="sng" dirty="0">
                <a:solidFill>
                  <a:srgbClr val="0000FF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</a:t>
            </a:r>
            <a:r>
              <a:rPr lang="en-US" u="sng" dirty="0">
                <a:solidFill>
                  <a:srgbClr val="0000FF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arroma.uiowa.edu</a:t>
            </a:r>
            <a:endParaRPr lang="en-US" u="sng" dirty="0">
              <a:solidFill>
                <a:srgbClr val="0000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Email: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jun-wang-1@uiowa.edu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9640" y="3894710"/>
            <a:ext cx="62711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Neue" charset="0"/>
              </a:rPr>
              <a:t>Lorena Castro </a:t>
            </a:r>
            <a:r>
              <a:rPr lang="en-US" b="1" dirty="0" err="1">
                <a:solidFill>
                  <a:prstClr val="black"/>
                </a:solidFill>
                <a:latin typeface="HelveticaNeue" charset="0"/>
              </a:rPr>
              <a:t>García</a:t>
            </a:r>
            <a:r>
              <a:rPr lang="en-US" b="1" dirty="0">
                <a:solidFill>
                  <a:prstClr val="black"/>
                </a:solidFill>
                <a:latin typeface="HelveticaNeue" charset="0"/>
              </a:rPr>
              <a:t> (PhD)</a:t>
            </a:r>
            <a:endParaRPr lang="en-US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Postdoctoral Research Associated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Chemical and Biochemical Engineering &amp;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Center for Global and Regional Environmental Research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University </a:t>
            </a:r>
            <a:r>
              <a:rPr lang="en-US" dirty="0">
                <a:solidFill>
                  <a:prstClr val="black"/>
                </a:solidFill>
                <a:latin typeface="HelveticaNeue" charset="0"/>
              </a:rPr>
              <a:t>of Iowa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Office: 402 IATL</a:t>
            </a:r>
          </a:p>
          <a:p>
            <a:r>
              <a:rPr lang="en-US" dirty="0">
                <a:solidFill>
                  <a:prstClr val="black"/>
                </a:solidFill>
                <a:latin typeface="HelveticaNeue" charset="0"/>
              </a:rPr>
              <a:t>Email: </a:t>
            </a:r>
            <a:r>
              <a:rPr lang="en-US" u="sng" dirty="0">
                <a:solidFill>
                  <a:srgbClr val="386EFF"/>
                </a:solidFill>
                <a:latin typeface="HelveticaNeue" charset="0"/>
                <a:hlinkClick r:id="rId4"/>
              </a:rPr>
              <a:t>lcastrogarcia@uiowa.edu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3630D-231B-1D48-90A5-CDD4D0C2B3C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User account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410694" cy="468067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Create a user account at LAADS DAAC website </a:t>
            </a:r>
            <a:r>
              <a:rPr lang="en-US" sz="2000" dirty="0" smtClean="0">
                <a:hlinkClick r:id="rId2"/>
              </a:rPr>
              <a:t>https://urs.earthdata.nasa.gov</a:t>
            </a:r>
            <a:r>
              <a:rPr lang="en-US" sz="2000" dirty="0" smtClean="0"/>
              <a:t> </a:t>
            </a:r>
          </a:p>
        </p:txBody>
      </p:sp>
      <p:sp>
        <p:nvSpPr>
          <p:cNvPr id="5" name="Oval 4"/>
          <p:cNvSpPr/>
          <p:nvPr/>
        </p:nvSpPr>
        <p:spPr>
          <a:xfrm>
            <a:off x="8032750" y="5695950"/>
            <a:ext cx="1497781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07" y="1572491"/>
            <a:ext cx="6516193" cy="4531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Discovery data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410694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 smtClean="0"/>
              <a:t>Visit the website of LAADS DAAC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https://ladsweb.modaps.eosdis.nasa.gov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and select “</a:t>
            </a:r>
            <a:r>
              <a:rPr lang="en-US" sz="2000" b="1" dirty="0" smtClean="0"/>
              <a:t>Find data</a:t>
            </a:r>
            <a:r>
              <a:rPr lang="en-US" sz="2000" dirty="0" smtClean="0"/>
              <a:t>”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5" y="1557391"/>
            <a:ext cx="5878792" cy="47528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032750" y="5695950"/>
            <a:ext cx="1497781" cy="361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3232150" y="2946400"/>
            <a:ext cx="5561781" cy="3351160"/>
          </a:xfrm>
          <a:prstGeom prst="bentConnector4">
            <a:avLst>
              <a:gd name="adj1" fmla="val 23575"/>
              <a:gd name="adj2" fmla="val 1068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Products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4636808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 smtClean="0"/>
              <a:t>Select interest product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 smtClean="0"/>
              <a:t>ensor</a:t>
            </a:r>
            <a:r>
              <a:rPr lang="en-US" sz="2000" dirty="0" smtClean="0"/>
              <a:t>: MODIS terra</a:t>
            </a:r>
          </a:p>
          <a:p>
            <a:pPr marL="0" indent="0">
              <a:buNone/>
            </a:pPr>
            <a:r>
              <a:rPr lang="en-US" sz="2000" b="1" dirty="0"/>
              <a:t>c</a:t>
            </a:r>
            <a:r>
              <a:rPr lang="en-US" sz="2000" b="1" dirty="0" smtClean="0"/>
              <a:t>ollection</a:t>
            </a:r>
            <a:r>
              <a:rPr lang="en-US" sz="2000" dirty="0" smtClean="0"/>
              <a:t>: Modis Collection6</a:t>
            </a:r>
          </a:p>
          <a:p>
            <a:pPr marL="0" indent="0">
              <a:buNone/>
            </a:pPr>
            <a:r>
              <a:rPr lang="en-US" sz="2000" b="1" dirty="0"/>
              <a:t>p</a:t>
            </a:r>
            <a:r>
              <a:rPr lang="en-US" sz="2000" b="1" dirty="0" smtClean="0"/>
              <a:t>roduct</a:t>
            </a:r>
            <a:r>
              <a:rPr lang="en-US" sz="2000" dirty="0" smtClean="0"/>
              <a:t>: MOD14 and </a:t>
            </a:r>
            <a:r>
              <a:rPr lang="cs-CZ" sz="2000" dirty="0"/>
              <a:t>MOD03</a:t>
            </a: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74" y="1298576"/>
            <a:ext cx="6628860" cy="495458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97666" y="2088285"/>
            <a:ext cx="6331168" cy="796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Time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b="1" dirty="0" smtClean="0"/>
              <a:t>Select period of time and coverage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46" y="1409094"/>
            <a:ext cx="7040422" cy="509330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56250" y="2274526"/>
            <a:ext cx="2660650" cy="2176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Location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b="1" dirty="0" smtClean="0"/>
              <a:t>Select Area of interest</a:t>
            </a:r>
          </a:p>
          <a:p>
            <a:pPr marL="0" indent="0">
              <a:buNone/>
            </a:pPr>
            <a:r>
              <a:rPr lang="en-US" sz="2000" dirty="0" smtClean="0"/>
              <a:t>In this case, we opted by using the Draw Custom Box tool for selecting our area of interest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1" y="1367941"/>
            <a:ext cx="6834346" cy="529955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052049" y="2188982"/>
            <a:ext cx="2219325" cy="2176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b="1" dirty="0" smtClean="0"/>
              <a:t>Select files to download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At this point, you can download each file by separately , or you can order all the selected files to download them via FTP.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i="1" dirty="0" smtClean="0"/>
              <a:t>Note that in the result appears files for MOD14 and MOD03, this is because MOD03 product contains geolocation data for MOD14 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572491"/>
            <a:ext cx="7304127" cy="51673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56176" y="2284232"/>
            <a:ext cx="7235824" cy="2176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6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Order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b="1" dirty="0" smtClean="0"/>
              <a:t>Order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 will receive an email with the information and instructions for retrieving the files using the command line.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2" y="1690688"/>
            <a:ext cx="7072531" cy="48831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312400" y="3594100"/>
            <a:ext cx="1720850" cy="444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2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Email instructions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91"/>
            <a:ext cx="3937000" cy="46806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2000" b="1" dirty="0" smtClean="0"/>
              <a:t>Retrieve files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25" y="1339850"/>
            <a:ext cx="7110298" cy="53578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5268-2810-5A46-B648-169386B1E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236</Words>
  <Application>Microsoft Macintosh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Helvetica Neue</vt:lpstr>
      <vt:lpstr>HelveticaNeue</vt:lpstr>
      <vt:lpstr>Arial</vt:lpstr>
      <vt:lpstr>Office Theme</vt:lpstr>
      <vt:lpstr>Steps for searching fires data from MODIS</vt:lpstr>
      <vt:lpstr>User account</vt:lpstr>
      <vt:lpstr>Discovery data</vt:lpstr>
      <vt:lpstr>Products</vt:lpstr>
      <vt:lpstr>Time</vt:lpstr>
      <vt:lpstr>Location</vt:lpstr>
      <vt:lpstr>Files</vt:lpstr>
      <vt:lpstr>Order</vt:lpstr>
      <vt:lpstr>Email instructions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2017-07-10T16:43:41Z</dcterms:created>
  <dcterms:modified xsi:type="dcterms:W3CDTF">2017-07-11T01:29:00Z</dcterms:modified>
</cp:coreProperties>
</file>